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7" r:id="rId2"/>
    <p:sldId id="260" r:id="rId3"/>
    <p:sldId id="336" r:id="rId4"/>
    <p:sldId id="345" r:id="rId5"/>
    <p:sldId id="346" r:id="rId6"/>
    <p:sldId id="342" r:id="rId7"/>
    <p:sldId id="268" r:id="rId8"/>
    <p:sldId id="344" r:id="rId9"/>
    <p:sldId id="262" r:id="rId10"/>
    <p:sldId id="261" r:id="rId11"/>
    <p:sldId id="263" r:id="rId12"/>
    <p:sldId id="271" r:id="rId13"/>
    <p:sldId id="270" r:id="rId14"/>
    <p:sldId id="267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3333"/>
    <a:srgbClr val="663300"/>
    <a:srgbClr val="800000"/>
    <a:srgbClr val="E31D56"/>
    <a:srgbClr val="FF3300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79" d="100"/>
          <a:sy n="79" d="100"/>
        </p:scale>
        <p:origin x="144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9B193-2CBD-403B-9BC4-4DC0EC55833C}" type="datetimeFigureOut">
              <a:rPr lang="uk-UA" smtClean="0"/>
              <a:pPr/>
              <a:t>25.03.2024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33D45-310F-4D60-85E4-24057F03971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25.03.2024</a:t>
            </a:fld>
            <a:endParaRPr lang="uk-UA" dirty="0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25.03.2024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25.03.2024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25.03.2024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25.03.2024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25.03.2024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25.03.2024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25.03.2024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25.03.2024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25.03.2024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25.03.2024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/>
              <a:t>Зразок тексту</a:t>
            </a:r>
          </a:p>
          <a:p>
            <a:pPr lvl="1" eaLnBrk="1" latinLnBrk="0" hangingPunct="1"/>
            <a:r>
              <a:rPr kumimoji="0" lang="uk-UA"/>
              <a:t>Другий рівень</a:t>
            </a:r>
          </a:p>
          <a:p>
            <a:pPr lvl="2" eaLnBrk="1" latinLnBrk="0" hangingPunct="1"/>
            <a:r>
              <a:rPr kumimoji="0" lang="uk-UA"/>
              <a:t>Третій рівень</a:t>
            </a:r>
          </a:p>
          <a:p>
            <a:pPr lvl="3" eaLnBrk="1" latinLnBrk="0" hangingPunct="1"/>
            <a:r>
              <a:rPr kumimoji="0" lang="uk-UA"/>
              <a:t>Четвертий рівень</a:t>
            </a:r>
          </a:p>
          <a:p>
            <a:pPr lvl="4" eaLnBrk="1" latinLnBrk="0" hangingPunct="1"/>
            <a:r>
              <a:rPr kumimoji="0" lang="uk-UA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25.03.2024</a:t>
            </a:fld>
            <a:endParaRPr lang="uk-UA" dirty="0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ykola\Desktop\MZS-zvinuvachueh-Putina-u-nasilnickijj-rusifikaciї-Kri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785794"/>
            <a:ext cx="2492307" cy="2071702"/>
          </a:xfrm>
          <a:prstGeom prst="rect">
            <a:avLst/>
          </a:prstGeom>
          <a:noFill/>
        </p:spPr>
      </p:pic>
      <p:pic>
        <p:nvPicPr>
          <p:cNvPr id="4098" name="Picture 2" descr="http://sockraina.com/wp-content/uploads/2016/05/screenshot_358.jpg_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9976" y="785794"/>
            <a:ext cx="3552969" cy="2071702"/>
          </a:xfrm>
          <a:prstGeom prst="rect">
            <a:avLst/>
          </a:prstGeom>
          <a:noFill/>
        </p:spPr>
      </p:pic>
      <p:pic>
        <p:nvPicPr>
          <p:cNvPr id="2053" name="Picture 5" descr="http://politforumi.com/news_photos/201403160606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5715000" cy="3762376"/>
          </a:xfrm>
          <a:prstGeom prst="rect">
            <a:avLst/>
          </a:prstGeom>
          <a:noFill/>
        </p:spPr>
      </p:pic>
      <p:pic>
        <p:nvPicPr>
          <p:cNvPr id="2057" name="Picture 9" descr="http://www.s.0412.ua/section/newsIconCis2/upload/images/news/icon/1097981_677502655641512_272457454_n_1395147307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86124"/>
            <a:ext cx="4357718" cy="29051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80"/>
          </a:xfrm>
          <a:solidFill>
            <a:srgbClr val="C00000"/>
          </a:solidFill>
          <a:scene3d>
            <a:camera prst="orthographicFront"/>
            <a:lightRig rig="freezing" dir="t">
              <a:rot lat="0" lon="0" rev="5640000"/>
            </a:lightRig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uk-UA" dirty="0"/>
              <a:t/>
            </a:r>
            <a:br>
              <a:rPr lang="uk-UA" dirty="0"/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> </a:t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/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Анексія Криму Російською Федерацією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idx="4294967295"/>
          </p:nvPr>
        </p:nvSpPr>
        <p:spPr>
          <a:xfrm>
            <a:off x="4214813" y="5786438"/>
            <a:ext cx="4929187" cy="10715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r"/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Анексію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 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Криму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 і Севастополя </a:t>
            </a:r>
          </a:p>
          <a:p>
            <a:pPr algn="r"/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урочисто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підписали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Кремлі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Сутички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кримських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татар з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активістами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проросійських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організацій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в 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Криму</a:t>
            </a:r>
            <a:endParaRPr lang="uk-UA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5" name="Picture 7" descr="http://i.tyzhden.ua/content/photoalbum/2014/02_2014/27/krim/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071918"/>
            <a:ext cx="4172985" cy="278608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3357562"/>
            <a:ext cx="4500562" cy="642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Агітаційний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blackboard 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в Криму</a:t>
            </a:r>
            <a:endParaRPr lang="uk-UA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Місце для тексту 13"/>
          <p:cNvSpPr txBox="1">
            <a:spLocks/>
          </p:cNvSpPr>
          <p:nvPr/>
        </p:nvSpPr>
        <p:spPr>
          <a:xfrm>
            <a:off x="5715008" y="2857496"/>
            <a:ext cx="3428992" cy="4286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«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Зелені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чоловічки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»</a:t>
            </a:r>
            <a:endParaRPr kumimoji="0" lang="uk-UA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Новая папка (3)\Наслідки російського обстрілу Маріупо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35768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57496"/>
            <a:ext cx="4357686" cy="642942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Терористи в Слов’янську </a:t>
            </a:r>
            <a:endParaRPr lang="uk-UA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Новая папка (3)\Донбаський ополченець кадр з рос фільму Прав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429000"/>
            <a:ext cx="4357686" cy="277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0" y="6000768"/>
            <a:ext cx="4357686" cy="8572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t">
            <a:noAutofit/>
          </a:bodyPr>
          <a:lstStyle/>
          <a:p>
            <a:pPr marL="54864" lvl="0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200" b="1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Донбаський ополченець , кадр з рос. фільму «Правда»</a:t>
            </a: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357686" y="2643182"/>
            <a:ext cx="4786314" cy="10001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t">
            <a:noAutofit/>
          </a:bodyPr>
          <a:lstStyle/>
          <a:p>
            <a:pPr marL="54864" lvl="0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обстрілу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Маріуполя</a:t>
            </a:r>
            <a:endParaRPr kumimoji="0" lang="uk-UA" sz="2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User\Desktop\Новая папка (3)\Терористи в словянську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4357718" cy="289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Новая папка (3)\Донецький краєзнавчий музей після обстрілу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643314"/>
            <a:ext cx="385765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4357686" y="6000768"/>
            <a:ext cx="4786314" cy="8572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t">
            <a:noAutofit/>
          </a:bodyPr>
          <a:lstStyle/>
          <a:p>
            <a:pPr marL="54864" lvl="0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200" b="1" dirty="0" err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Донецький</a:t>
            </a:r>
            <a:r>
              <a:rPr lang="ru-RU" sz="2200" b="1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краєзнавчий</a:t>
            </a:r>
            <a:r>
              <a:rPr lang="ru-RU" sz="2200" b="1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 </a:t>
            </a:r>
            <a:r>
              <a:rPr lang="ru-RU" sz="2200" b="1" dirty="0" err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200" b="1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обстрілу</a:t>
            </a: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.inforesist.org/uploads/148-1024x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8180" y="3786166"/>
            <a:ext cx="4625820" cy="3071834"/>
          </a:xfrm>
          <a:prstGeom prst="rect">
            <a:avLst/>
          </a:prstGeom>
          <a:noFill/>
        </p:spPr>
      </p:pic>
      <p:pic>
        <p:nvPicPr>
          <p:cNvPr id="1030" name="Picture 6" descr="https://image.inforesist.org/uploads/97-1024x6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74467"/>
            <a:ext cx="4643437" cy="3083533"/>
          </a:xfrm>
          <a:prstGeom prst="rect">
            <a:avLst/>
          </a:prstGeom>
          <a:noFill/>
        </p:spPr>
      </p:pic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92867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marL="457200" lvl="0"/>
            <a:r>
              <a:rPr lang="uk-UA" sz="3200" b="1" dirty="0">
                <a:latin typeface="Arial" pitchFamily="34" charset="0"/>
                <a:cs typeface="Arial" pitchFamily="34" charset="0"/>
              </a:rPr>
              <a:t>4. Початок антитерористичної операції в Україні. </a:t>
            </a:r>
          </a:p>
          <a:p>
            <a:endParaRPr lang="uk-UA" dirty="0"/>
          </a:p>
        </p:txBody>
      </p:sp>
      <p:pic>
        <p:nvPicPr>
          <p:cNvPr id="1034" name="Picture 10" descr="http://data.kontrakty.ua/cache/photo/800/370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0965" y="928670"/>
            <a:ext cx="495303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images.unian.net/photos/2014_04/1397649236-9326-kramators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28670"/>
            <a:ext cx="496370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Місце для тексту 2"/>
          <p:cNvSpPr txBox="1">
            <a:spLocks/>
          </p:cNvSpPr>
          <p:nvPr/>
        </p:nvSpPr>
        <p:spPr>
          <a:xfrm>
            <a:off x="1357290" y="6143644"/>
            <a:ext cx="4857784" cy="714356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Місце для тексту 2"/>
          <p:cNvSpPr txBox="1">
            <a:spLocks/>
          </p:cNvSpPr>
          <p:nvPr/>
        </p:nvSpPr>
        <p:spPr>
          <a:xfrm>
            <a:off x="2143108" y="6429396"/>
            <a:ext cx="4357718" cy="428604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 fontScale="25000" lnSpcReduction="20000"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Краматорськ після сепаратистів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9698" name="Picture 2" descr="http://www.depo.ua/static/files/gallery_uploads/images/map2.jpg"/>
          <p:cNvPicPr>
            <a:picLocks noChangeAspect="1" noChangeArrowheads="1"/>
          </p:cNvPicPr>
          <p:nvPr/>
        </p:nvPicPr>
        <p:blipFill>
          <a:blip r:embed="rId2">
            <a:lum bright="-30000" contrast="20000"/>
          </a:blip>
          <a:srcRect/>
          <a:stretch>
            <a:fillRect/>
          </a:stretch>
        </p:blipFill>
        <p:spPr bwMode="auto">
          <a:xfrm>
            <a:off x="142844" y="389520"/>
            <a:ext cx="8858312" cy="5935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.ytimg.com/vi/8678KTUxfOI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8999"/>
            <a:ext cx="4214810" cy="3161109"/>
          </a:xfrm>
          <a:prstGeom prst="rect">
            <a:avLst/>
          </a:prstGeom>
          <a:noFill/>
        </p:spPr>
      </p:pic>
      <p:pic>
        <p:nvPicPr>
          <p:cNvPr id="1029" name="Picture 5" descr="C:\Users\Mykola\Desktop\58555964188d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86058"/>
            <a:ext cx="5214942" cy="2648714"/>
          </a:xfrm>
          <a:prstGeom prst="rect">
            <a:avLst/>
          </a:prstGeom>
          <a:noFill/>
        </p:spPr>
      </p:pic>
      <p:pic>
        <p:nvPicPr>
          <p:cNvPr id="1028" name="Picture 4" descr="http://vdv-ua.com/media/k2/items/cache/b61427359683b4e30ca6f8df2dd5e601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76336" cy="2714620"/>
          </a:xfrm>
          <a:prstGeom prst="rect">
            <a:avLst/>
          </a:prstGeom>
          <a:noFill/>
        </p:spPr>
      </p:pic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0" y="2786058"/>
            <a:ext cx="4214810" cy="714380"/>
          </a:xfr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62500" lnSpcReduction="20000"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Бойовики</a:t>
            </a:r>
            <a:r>
              <a:rPr lang="ru-RU" b="1" dirty="0">
                <a:solidFill>
                  <a:schemeClr val="bg1"/>
                </a:solidFill>
              </a:rPr>
              <a:t> завезли </a:t>
            </a:r>
            <a:r>
              <a:rPr lang="ru-RU" b="1" dirty="0" err="1">
                <a:solidFill>
                  <a:schemeClr val="bg1"/>
                </a:solidFill>
              </a:rPr>
              <a:t>з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території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Російської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Федерації</a:t>
            </a:r>
            <a:r>
              <a:rPr lang="ru-RU" b="1" dirty="0">
                <a:solidFill>
                  <a:schemeClr val="bg1"/>
                </a:solidFill>
              </a:rPr>
              <a:t> до України 25 </a:t>
            </a:r>
            <a:r>
              <a:rPr lang="ru-RU" b="1" dirty="0" err="1">
                <a:solidFill>
                  <a:schemeClr val="bg1"/>
                </a:solidFill>
              </a:rPr>
              <a:t>танків</a:t>
            </a:r>
            <a:r>
              <a:rPr lang="ru-RU" b="1" dirty="0">
                <a:solidFill>
                  <a:schemeClr val="bg1"/>
                </a:solidFill>
              </a:rPr>
              <a:t>, 5 </a:t>
            </a:r>
            <a:r>
              <a:rPr lang="ru-RU" b="1" dirty="0" err="1">
                <a:solidFill>
                  <a:schemeClr val="bg1"/>
                </a:solidFill>
              </a:rPr>
              <a:t>реактивних</a:t>
            </a:r>
            <a:r>
              <a:rPr lang="ru-RU" b="1" dirty="0">
                <a:solidFill>
                  <a:schemeClr val="bg1"/>
                </a:solidFill>
              </a:rPr>
              <a:t> установок "Град" та 15 </a:t>
            </a:r>
            <a:r>
              <a:rPr lang="ru-RU" b="1" dirty="0" err="1">
                <a:solidFill>
                  <a:schemeClr val="bg1"/>
                </a:solidFill>
              </a:rPr>
              <a:t>вантажівок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linkis.com/url-image/https:/i.ytimg.com/vi/GwRTy-Vx-yE/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8" y="0"/>
            <a:ext cx="4952992" cy="2786058"/>
          </a:xfrm>
          <a:prstGeom prst="rect">
            <a:avLst/>
          </a:prstGeom>
          <a:noFill/>
        </p:spPr>
      </p:pic>
      <p:sp>
        <p:nvSpPr>
          <p:cNvPr id="7" name="Місце для тексту 2"/>
          <p:cNvSpPr txBox="1">
            <a:spLocks/>
          </p:cNvSpPr>
          <p:nvPr/>
        </p:nvSpPr>
        <p:spPr>
          <a:xfrm>
            <a:off x="3929058" y="5429264"/>
            <a:ext cx="5214942" cy="64294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t">
            <a:normAutofit fontScale="85000" lnSpcReduction="10000"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Російські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військові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17-ї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ОМСБр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с.Степанівка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Донецької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обл.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Серпень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 р.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7650" name="Picture 2" descr="http://news.liga.net/upload/medialibrary/ccc/ccc2caf14bc0d9c4a25c700f03aadc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5"/>
          </a:xfr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742950" indent="-742950"/>
            <a:r>
              <a:rPr lang="uk-UA" sz="3200" dirty="0">
                <a:solidFill>
                  <a:schemeClr val="tx1"/>
                </a:solidFill>
              </a:rPr>
              <a:t>       2. Посилення сепаратизму на сході України, його підтримка з боку Кремля.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572008"/>
            <a:ext cx="4643438" cy="164307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Озброєні військові без розпізнавальних знаків на території аеропорту Сімферополь</a:t>
            </a:r>
            <a:endPara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Новая папка (3)\Барикади навколо Донецької обласної державної адміністрації та банери з антиукраїнськими та антизахідними гаслами, 15 квітня 2014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758072" y="1071546"/>
            <a:ext cx="438592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Новая папка (3)\Озброєн військові без розп знаків на тер аероп Сімферопо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5"/>
            <a:ext cx="4786314" cy="358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4643438" y="4143380"/>
            <a:ext cx="4500562" cy="2357454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 lnSpcReduction="10000"/>
          </a:bodyPr>
          <a:lstStyle/>
          <a:p>
            <a:pPr marL="54864" lvl="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400" b="1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Барикади навколо Донецької обласної державної адміністрації та банери з антиукраїнськими та антизахідними гаслами, </a:t>
            </a:r>
          </a:p>
          <a:p>
            <a:pPr marL="54864" lvl="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400" b="1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квітня 2014 року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484920" y="2558192"/>
            <a:ext cx="3886201" cy="297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556" tIns="55278" rIns="110556" bIns="55278">
            <a:spAutoFit/>
          </a:bodyPr>
          <a:lstStyle/>
          <a:p>
            <a:pPr indent="218853" defTabSz="882953"/>
            <a:r>
              <a:rPr lang="uk-UA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умовах, коли українські військові підрозділи </a:t>
            </a:r>
            <a:r>
              <a:rPr lang="uk-UA" sz="1693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обстрілювалися</a:t>
            </a:r>
            <a:r>
              <a:rPr lang="uk-UA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російської території, на територію України переправлялися російські бойовики, які проходили вишкіл у російських військових таборах, на середину серпня 2014 р. українські війська звільнили більшу частину Донбасу, захоплену російськими військовими підрозділами і терористами</a:t>
            </a:r>
            <a:r>
              <a:rPr lang="ru-RU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693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1156" y="381171"/>
            <a:ext cx="7772401" cy="606479"/>
          </a:xfrm>
          <a:prstGeom prst="rect">
            <a:avLst/>
          </a:prstGeom>
        </p:spPr>
        <p:txBody>
          <a:bodyPr vert="horz" lIns="44158" tIns="44158" rIns="44158" bIns="44158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3023" b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АТО майже завершена</a:t>
            </a:r>
            <a:endParaRPr lang="ru-RU" sz="3023" b="0" dirty="0">
              <a:solidFill>
                <a:srgbClr val="0033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9480" y="5344779"/>
            <a:ext cx="2982954" cy="46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9" dirty="0">
                <a:latin typeface="Arial" pitchFamily="34" charset="0"/>
                <a:cs typeface="Arial" pitchFamily="34" charset="0"/>
              </a:rPr>
              <a:t>Становище на сході України станом на 10 серпня 2014 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2" y="2697380"/>
            <a:ext cx="4048810" cy="269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8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2120" y="4611614"/>
            <a:ext cx="3003955" cy="27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9" dirty="0">
                <a:latin typeface="Arial" pitchFamily="34" charset="0"/>
                <a:cs typeface="Arial" pitchFamily="34" charset="0"/>
              </a:rPr>
              <a:t>Сучасний </a:t>
            </a:r>
            <a:r>
              <a:rPr lang="uk-UA" sz="1209" dirty="0" err="1">
                <a:latin typeface="Arial" pitchFamily="34" charset="0"/>
                <a:cs typeface="Arial" pitchFamily="34" charset="0"/>
              </a:rPr>
              <a:t>фотоколаж</a:t>
            </a:r>
            <a:endParaRPr lang="uk-UA" sz="1209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0" y="3022779"/>
            <a:ext cx="3003955" cy="164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614112" y="2035707"/>
            <a:ext cx="4832450" cy="4354042"/>
          </a:xfrm>
          <a:prstGeom prst="rect">
            <a:avLst/>
          </a:prstGeom>
          <a:solidFill>
            <a:srgbClr val="66CCFF">
              <a:alpha val="60000"/>
            </a:srgbClr>
          </a:solidFill>
          <a:ln>
            <a:noFill/>
          </a:ln>
        </p:spPr>
        <p:txBody>
          <a:bodyPr lIns="88946" tIns="44473" rIns="88946" bIns="44473"/>
          <a:lstStyle/>
          <a:p>
            <a:pPr marL="207334" indent="-207334" defTabSz="883091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en-US" altLang="ru-RU" sz="1209" dirty="0">
                <a:solidFill>
                  <a:srgbClr val="080808"/>
                </a:solidFill>
                <a:latin typeface="Arial" charset="0"/>
              </a:rPr>
              <a:t>“</a:t>
            </a:r>
            <a:r>
              <a:rPr lang="uk-UA" altLang="ru-RU" sz="1209" dirty="0" err="1">
                <a:solidFill>
                  <a:srgbClr val="080808"/>
                </a:solidFill>
                <a:latin typeface="Arial" charset="0"/>
              </a:rPr>
              <a:t>іхтамнєти</a:t>
            </a:r>
            <a:r>
              <a:rPr lang="en-US" altLang="ru-RU" sz="1209" dirty="0">
                <a:solidFill>
                  <a:srgbClr val="080808"/>
                </a:solidFill>
                <a:latin typeface="Arial" charset="0"/>
              </a:rPr>
              <a:t>”</a:t>
            </a:r>
            <a:r>
              <a:rPr lang="uk-UA" altLang="ru-RU" sz="1209" dirty="0">
                <a:solidFill>
                  <a:srgbClr val="080808"/>
                </a:solidFill>
                <a:latin typeface="Arial" charset="0"/>
              </a:rPr>
              <a:t> характеризуються відсутністю будь-якої загальновизнаної національної символіки, активно використовують радянські та інші видумані ними символи;</a:t>
            </a:r>
          </a:p>
          <a:p>
            <a:pPr marL="207334" indent="-207334" defTabSz="883091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en-US" altLang="ru-RU" sz="1209" dirty="0">
                <a:latin typeface="Arial" charset="0"/>
              </a:rPr>
              <a:t>“</a:t>
            </a:r>
            <a:r>
              <a:rPr lang="uk-UA" altLang="ru-RU" sz="1209" dirty="0" err="1">
                <a:latin typeface="Arial" charset="0"/>
              </a:rPr>
              <a:t>іхтамнєт</a:t>
            </a:r>
            <a:r>
              <a:rPr lang="en-US" altLang="ru-RU" sz="1209" dirty="0">
                <a:latin typeface="Arial" charset="0"/>
              </a:rPr>
              <a:t>”</a:t>
            </a:r>
            <a:r>
              <a:rPr lang="uk-UA" altLang="ru-RU" sz="1209" dirty="0">
                <a:latin typeface="Arial" charset="0"/>
              </a:rPr>
              <a:t> досконало володіє російською мовою та не володіє мовою основної частини населення країни, на території якої воює за свободу пригніченого народу;</a:t>
            </a:r>
          </a:p>
          <a:p>
            <a:pPr marL="207334" indent="-207334" defTabSz="883091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9" dirty="0">
                <a:latin typeface="Arial" charset="0"/>
              </a:rPr>
              <a:t> </a:t>
            </a:r>
            <a:r>
              <a:rPr lang="en-US" altLang="ru-RU" sz="1209" dirty="0">
                <a:latin typeface="Arial" charset="0"/>
              </a:rPr>
              <a:t>“</a:t>
            </a:r>
            <a:r>
              <a:rPr lang="uk-UA" altLang="ru-RU" sz="1209" dirty="0" err="1">
                <a:latin typeface="Arial" charset="0"/>
              </a:rPr>
              <a:t>іхтамнєт</a:t>
            </a:r>
            <a:r>
              <a:rPr lang="en-US" altLang="ru-RU" sz="1209" dirty="0">
                <a:latin typeface="Arial" charset="0"/>
              </a:rPr>
              <a:t>”</a:t>
            </a:r>
            <a:r>
              <a:rPr lang="uk-UA" altLang="ru-RU" sz="1209" dirty="0">
                <a:latin typeface="Arial" charset="0"/>
              </a:rPr>
              <a:t> використовує зброю російського виробництва, заявляючи при цьому, що купив її у </a:t>
            </a:r>
            <a:r>
              <a:rPr lang="uk-UA" altLang="ru-RU" sz="1209" dirty="0" err="1">
                <a:latin typeface="Arial" charset="0"/>
              </a:rPr>
              <a:t>військторзі</a:t>
            </a:r>
            <a:r>
              <a:rPr lang="uk-UA" altLang="ru-RU" sz="1209" dirty="0">
                <a:latin typeface="Arial" charset="0"/>
              </a:rPr>
              <a:t>;</a:t>
            </a:r>
          </a:p>
          <a:p>
            <a:pPr marL="207334" indent="-207334" defTabSz="883091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9" dirty="0">
                <a:latin typeface="Arial" charset="0"/>
              </a:rPr>
              <a:t>під час арешту спецслужбами держави, на території якої </a:t>
            </a:r>
            <a:r>
              <a:rPr lang="en-US" altLang="ru-RU" sz="1209" dirty="0">
                <a:latin typeface="Arial" charset="0"/>
              </a:rPr>
              <a:t>“</a:t>
            </a:r>
            <a:r>
              <a:rPr lang="uk-UA" altLang="ru-RU" sz="1209" dirty="0" err="1">
                <a:latin typeface="Arial" charset="0"/>
              </a:rPr>
              <a:t>іхтамнєт</a:t>
            </a:r>
            <a:r>
              <a:rPr lang="en-US" altLang="ru-RU" sz="1209" dirty="0">
                <a:latin typeface="Arial" charset="0"/>
              </a:rPr>
              <a:t>”</a:t>
            </a:r>
            <a:r>
              <a:rPr lang="uk-UA" altLang="ru-RU" sz="1209" dirty="0">
                <a:latin typeface="Arial" charset="0"/>
              </a:rPr>
              <a:t> воює, він починає розповідати про себе як героя російських спецслужб чи співробітника Генштабу збройних сил Росії, але після відвідування російського посла згадує, що виконує роль </a:t>
            </a:r>
            <a:r>
              <a:rPr lang="en-US" altLang="ru-RU" sz="1209" dirty="0">
                <a:latin typeface="Arial" charset="0"/>
              </a:rPr>
              <a:t>“</a:t>
            </a:r>
            <a:r>
              <a:rPr lang="uk-UA" altLang="ru-RU" sz="1209" dirty="0" err="1">
                <a:latin typeface="Arial" charset="0"/>
              </a:rPr>
              <a:t>іхтамнєта</a:t>
            </a:r>
            <a:r>
              <a:rPr lang="en-US" altLang="ru-RU" sz="1209" dirty="0">
                <a:latin typeface="Arial" charset="0"/>
              </a:rPr>
              <a:t>”</a:t>
            </a:r>
            <a:r>
              <a:rPr lang="uk-UA" altLang="ru-RU" sz="1209" dirty="0">
                <a:latin typeface="Arial" charset="0"/>
              </a:rPr>
              <a:t> та відмовляється від раніше даних показань;</a:t>
            </a:r>
          </a:p>
          <a:p>
            <a:pPr marL="207334" indent="-207334" defTabSz="883091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9" dirty="0">
                <a:latin typeface="Arial" charset="0"/>
              </a:rPr>
              <a:t> поховання </a:t>
            </a:r>
            <a:r>
              <a:rPr lang="en-US" altLang="ru-RU" sz="1209" dirty="0">
                <a:latin typeface="Arial" charset="0"/>
              </a:rPr>
              <a:t>“</a:t>
            </a:r>
            <a:r>
              <a:rPr lang="uk-UA" altLang="ru-RU" sz="1209" dirty="0" err="1">
                <a:latin typeface="Arial" charset="0"/>
              </a:rPr>
              <a:t>іхтамнєта</a:t>
            </a:r>
            <a:r>
              <a:rPr lang="en-US" altLang="ru-RU" sz="1209" dirty="0">
                <a:latin typeface="Arial" charset="0"/>
              </a:rPr>
              <a:t>”</a:t>
            </a:r>
            <a:r>
              <a:rPr lang="uk-UA" altLang="ru-RU" sz="1209" dirty="0">
                <a:latin typeface="Arial" charset="0"/>
              </a:rPr>
              <a:t> відбуваються таємно, журналістів, які відвідують такі заходи, арештовують. Причиною смерті у більшості випадків, за офіційними даними, є необережне поводження з вибуховими речовинами, нещасний випадок на військових навчаннях, ДТП, серцевий напад;</a:t>
            </a:r>
          </a:p>
          <a:p>
            <a:pPr marL="207334" indent="-207334" defTabSz="883091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9" dirty="0">
                <a:latin typeface="Arial" charset="0"/>
              </a:rPr>
              <a:t>усі </a:t>
            </a:r>
            <a:r>
              <a:rPr lang="en-US" altLang="ru-RU" sz="1209" dirty="0">
                <a:latin typeface="Arial" charset="0"/>
              </a:rPr>
              <a:t>“</a:t>
            </a:r>
            <a:r>
              <a:rPr lang="uk-UA" altLang="ru-RU" sz="1209" dirty="0" err="1">
                <a:latin typeface="Arial" charset="0"/>
              </a:rPr>
              <a:t>іхтамнєти</a:t>
            </a:r>
            <a:r>
              <a:rPr lang="en-US" altLang="ru-RU" sz="1209" dirty="0">
                <a:latin typeface="Arial" charset="0"/>
              </a:rPr>
              <a:t>”</a:t>
            </a:r>
            <a:r>
              <a:rPr lang="uk-UA" altLang="ru-RU" sz="1209" dirty="0">
                <a:latin typeface="Arial" charset="0"/>
              </a:rPr>
              <a:t> на момент смерті чи арешту є колишніми військовослужбовцями збройних сил Росії, російськими військовослужбовцями у відпустці.</a:t>
            </a:r>
          </a:p>
          <a:p>
            <a:pPr marL="207334" indent="-207334" defTabSz="883091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endParaRPr lang="uk-UA" altLang="ru-RU" sz="1209" dirty="0">
              <a:latin typeface="Arial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71108" y="1464555"/>
            <a:ext cx="4832449" cy="326517"/>
          </a:xfrm>
          <a:prstGeom prst="rect">
            <a:avLst/>
          </a:prstGeom>
          <a:solidFill>
            <a:srgbClr val="00B050">
              <a:alpha val="80784"/>
            </a:srgbClr>
          </a:solidFill>
          <a:ln>
            <a:noFill/>
          </a:ln>
          <a:effectLst/>
        </p:spPr>
        <p:txBody>
          <a:bodyPr lIns="88331" tIns="44166" rIns="88331" bIns="44166"/>
          <a:lstStyle/>
          <a:p>
            <a:pPr algn="ctr" defTabSz="885012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51" dirty="0">
                <a:solidFill>
                  <a:schemeClr val="bg1"/>
                </a:solidFill>
                <a:latin typeface="Arial" charset="0"/>
              </a:rPr>
              <a:t>Ознаки </a:t>
            </a:r>
            <a:r>
              <a:rPr lang="en-US" altLang="ru-RU" sz="1451" dirty="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uk-UA" altLang="ru-RU" sz="1451" dirty="0" err="1">
                <a:solidFill>
                  <a:schemeClr val="bg1"/>
                </a:solidFill>
                <a:latin typeface="Arial" charset="0"/>
              </a:rPr>
              <a:t>іхтамнєтів</a:t>
            </a:r>
            <a:r>
              <a:rPr lang="en-US" altLang="ru-RU" sz="1451" dirty="0">
                <a:solidFill>
                  <a:schemeClr val="bg1"/>
                </a:solidFill>
                <a:latin typeface="Arial" charset="0"/>
              </a:rPr>
              <a:t>”</a:t>
            </a:r>
            <a:endParaRPr lang="uk-UA" altLang="ru-RU" sz="145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701704" y="1861545"/>
            <a:ext cx="4614772" cy="13060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sz="2177" b="1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31156" y="381171"/>
            <a:ext cx="7772401" cy="606479"/>
          </a:xfrm>
          <a:prstGeom prst="rect">
            <a:avLst/>
          </a:prstGeom>
        </p:spPr>
        <p:txBody>
          <a:bodyPr vert="horz" lIns="44158" tIns="44158" rIns="44158" bIns="44158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023" b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k-UA" sz="3023" b="0" dirty="0" err="1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Іхтамнєти</a:t>
            </a:r>
            <a:r>
              <a:rPr lang="en-US" sz="3023" b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k-UA" sz="3023" b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як новий вид ЗС Росії</a:t>
            </a:r>
            <a:endParaRPr lang="ru-RU" sz="3023" b="0" dirty="0">
              <a:solidFill>
                <a:srgbClr val="0033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1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80428" y="2296950"/>
            <a:ext cx="7187725" cy="342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556" tIns="55278" rIns="110556" bIns="55278">
            <a:spAutoFit/>
          </a:bodyPr>
          <a:lstStyle/>
          <a:p>
            <a:pPr marL="2497223" indent="-2497223" defTabSz="882953"/>
            <a:r>
              <a:rPr lang="en-US" altLang="ru-RU" sz="3870" b="1" i="1" dirty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uk-UA" altLang="ru-RU" sz="3870" b="1" i="1" dirty="0" err="1">
                <a:solidFill>
                  <a:srgbClr val="FF0000"/>
                </a:solidFill>
                <a:latin typeface="Arial" charset="0"/>
              </a:rPr>
              <a:t>Іхтамнєт</a:t>
            </a:r>
            <a:r>
              <a:rPr lang="en-US" altLang="ru-RU" sz="3870" b="1" i="1" dirty="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ru-RU" altLang="ru-RU" sz="387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uk-UA" altLang="ru-RU" sz="3870" b="1" i="1" dirty="0">
                <a:solidFill>
                  <a:srgbClr val="FF0000"/>
                </a:solidFill>
                <a:latin typeface="Arial" charset="0"/>
              </a:rPr>
              <a:t>–</a:t>
            </a:r>
          </a:p>
          <a:p>
            <a:pPr marL="2497223" indent="-2497223" defTabSz="882953"/>
            <a:endParaRPr lang="uk-UA" altLang="ru-RU" sz="726" b="1" i="1" dirty="0">
              <a:solidFill>
                <a:srgbClr val="FF0000"/>
              </a:solidFill>
              <a:latin typeface="Arial" charset="0"/>
            </a:endParaRPr>
          </a:p>
          <a:p>
            <a:pPr marL="1297760" indent="-1297760" defTabSz="882953"/>
            <a:r>
              <a:rPr lang="uk-UA" altLang="ru-RU" sz="2419" b="1" i="1" dirty="0">
                <a:solidFill>
                  <a:srgbClr val="FF0000"/>
                </a:solidFill>
                <a:latin typeface="Arial" charset="0"/>
              </a:rPr>
              <a:t>               </a:t>
            </a:r>
            <a:r>
              <a:rPr lang="vi-VN" altLang="ru-RU" sz="2419" b="1" i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рос. Их там нет –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їх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там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немає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) –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російськомовний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мем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та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неологізм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що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виник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через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постійне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заперечення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Росією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своєї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військової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присутності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в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агресивних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гібридних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війнах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проти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окремих</a:t>
            </a:r>
            <a:r>
              <a:rPr lang="ru-RU" altLang="ru-RU" sz="2419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19" b="1" i="1" dirty="0" err="1">
                <a:solidFill>
                  <a:srgbClr val="FF0000"/>
                </a:solidFill>
                <a:latin typeface="Arial" charset="0"/>
              </a:rPr>
              <a:t>країн</a:t>
            </a:r>
            <a:r>
              <a:rPr lang="uk-UA" altLang="ru-RU" sz="2419" b="1" i="1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1156" y="381170"/>
            <a:ext cx="7772401" cy="957889"/>
          </a:xfrm>
          <a:prstGeom prst="rect">
            <a:avLst/>
          </a:prstGeom>
        </p:spPr>
        <p:txBody>
          <a:bodyPr vert="horz" lIns="44158" tIns="44158" rIns="44158" bIns="44158" anchor="b">
            <a:normAutofit lnSpcReduction="1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023" b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k-UA" sz="3023" b="0" dirty="0" err="1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Іхтамнєти</a:t>
            </a:r>
            <a:r>
              <a:rPr lang="en-US" sz="3023" b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k-UA" sz="3023" b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як новий вид збройних сил Росії</a:t>
            </a:r>
            <a:endParaRPr lang="ru-RU" sz="3023" b="0" dirty="0">
              <a:solidFill>
                <a:srgbClr val="0033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4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746162" y="2384030"/>
            <a:ext cx="3744476" cy="323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556" tIns="55278" rIns="110556" bIns="55278">
            <a:spAutoFit/>
          </a:bodyPr>
          <a:lstStyle/>
          <a:p>
            <a:pPr indent="218853" defTabSz="882953"/>
            <a:r>
              <a:rPr lang="uk-UA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серпня 2014 р. розпочався потужний наступ регулярної російської армії на територію України.</a:t>
            </a:r>
          </a:p>
          <a:p>
            <a:pPr indent="218853" defTabSz="882953"/>
            <a:r>
              <a:rPr lang="uk-UA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Виснажена українська армія була здатна закінчити визволення Донбасу від терористів, але для повномасштабних бойових дій з регулярною російською армією достатніх сил не мала</a:t>
            </a:r>
            <a:r>
              <a:rPr lang="ru-RU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18853" defTabSz="882953"/>
            <a:r>
              <a:rPr lang="uk-UA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Події набули характеру повномасштабної війни.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1156" y="381171"/>
            <a:ext cx="7772401" cy="606479"/>
          </a:xfrm>
          <a:prstGeom prst="rect">
            <a:avLst/>
          </a:prstGeom>
        </p:spPr>
        <p:txBody>
          <a:bodyPr vert="horz" lIns="44158" tIns="44158" rIns="44158" bIns="44158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3023" b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Повномасштабний наступ російської армії</a:t>
            </a:r>
            <a:endParaRPr lang="ru-RU" sz="3023" b="0" dirty="0">
              <a:solidFill>
                <a:srgbClr val="0033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813" y="5110222"/>
            <a:ext cx="4179416" cy="65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9" dirty="0">
                <a:latin typeface="Arial" pitchFamily="34" charset="0"/>
                <a:cs typeface="Arial" pitchFamily="34" charset="0"/>
              </a:rPr>
              <a:t>Військовослужбовець ЗС РФ Сергій Григор'єв в </a:t>
            </a:r>
            <a:r>
              <a:rPr lang="uk-UA" sz="1209" dirty="0" err="1">
                <a:latin typeface="Arial" pitchFamily="34" charset="0"/>
                <a:cs typeface="Arial" pitchFamily="34" charset="0"/>
              </a:rPr>
              <a:t>соцмережі</a:t>
            </a:r>
            <a:r>
              <a:rPr lang="uk-UA" sz="1209" dirty="0">
                <a:latin typeface="Arial" pitchFamily="34" charset="0"/>
                <a:cs typeface="Arial" pitchFamily="34" charset="0"/>
              </a:rPr>
              <a:t> виклав фото бойових дій свого підрозділу на території України 24 серпня 2014 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3" y="2404535"/>
            <a:ext cx="4179416" cy="27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67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roxy.rus.uy/i/47/595347/i_001.jp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428596" y="1257996"/>
            <a:ext cx="8358214" cy="560000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347663" lvl="0"/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sz="3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Вторгнення російських військ на Донбас. Іловайський та Дебальцевський котел. </a:t>
            </a:r>
            <a:endParaRPr lang="uk-UA" sz="3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920323" y="1997555"/>
            <a:ext cx="3570315" cy="349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556" tIns="55278" rIns="110556" bIns="55278">
            <a:spAutoFit/>
          </a:bodyPr>
          <a:lstStyle/>
          <a:p>
            <a:pPr indent="218853" defTabSz="882953"/>
            <a:r>
              <a:rPr lang="uk-UA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Росії продовжували вперто наполягати про відсутність російських військових в Україні, а тих, що потрапили у полон, лицемірно називали </a:t>
            </a:r>
            <a:r>
              <a:rPr lang="en-US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k-UA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відпускниками</a:t>
            </a:r>
            <a:r>
              <a:rPr lang="en-US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k-UA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нібито під час відпусток вони приїхали на важкій військовій техніці – з танками, гарматами, зенітними комплексами – воювати проти України.</a:t>
            </a:r>
          </a:p>
          <a:p>
            <a:pPr indent="218853" defTabSz="882953"/>
            <a:r>
              <a:rPr lang="uk-UA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цю важку зброю, мовляв, вони купили </a:t>
            </a:r>
            <a:r>
              <a:rPr lang="en-US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k-UA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воєнторзі</a:t>
            </a:r>
            <a:r>
              <a:rPr lang="en-US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k-UA" sz="1693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1156" y="381170"/>
            <a:ext cx="7772401" cy="957889"/>
          </a:xfrm>
          <a:prstGeom prst="rect">
            <a:avLst/>
          </a:prstGeom>
        </p:spPr>
        <p:txBody>
          <a:bodyPr vert="horz" lIns="44158" tIns="44158" rIns="44158" bIns="44158" anchor="b">
            <a:normAutofit lnSpcReduction="1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023" b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k-UA" sz="3023" b="0" dirty="0" err="1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Іхтамнєти</a:t>
            </a:r>
            <a:r>
              <a:rPr lang="en-US" sz="3023" b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k-UA" sz="3023" b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як новий вид збройних сил Росії</a:t>
            </a:r>
            <a:endParaRPr lang="ru-RU" sz="3023" b="0" dirty="0">
              <a:solidFill>
                <a:srgbClr val="0033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1947" y="5431860"/>
            <a:ext cx="4179416" cy="46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9" dirty="0">
                <a:latin typeface="Arial" pitchFamily="34" charset="0"/>
                <a:cs typeface="Arial" pitchFamily="34" charset="0"/>
              </a:rPr>
              <a:t>Докази перебування російських військ на території України</a:t>
            </a:r>
          </a:p>
        </p:txBody>
      </p:sp>
      <p:pic>
        <p:nvPicPr>
          <p:cNvPr id="3074" name="Picture 2" descr="C:\Users\Администратор\Downloads\бурят ополченец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7" y="1981452"/>
            <a:ext cx="2046173" cy="153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ownloads\рос в.сл на донбас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8" y="4256399"/>
            <a:ext cx="2086616" cy="117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71" y="2122284"/>
            <a:ext cx="2220315" cy="142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53" y="3980569"/>
            <a:ext cx="2307386" cy="14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Администратор\Downloads\рос в.сл на донбасы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70" y="3167757"/>
            <a:ext cx="2525064" cy="12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00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3)\мапа проросійських акцій в Укр. (бер-кв 2014 р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86454"/>
            <a:ext cx="9144000" cy="107154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Карта проросійських акцій в Україні (березень-квітень 2014 р.)</a:t>
            </a:r>
            <a:endParaRPr lang="uk-UA" sz="32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451</TotalTime>
  <Words>582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Constantia</vt:lpstr>
      <vt:lpstr>Wingdings</vt:lpstr>
      <vt:lpstr>Wingdings 2</vt:lpstr>
      <vt:lpstr>Потік</vt:lpstr>
      <vt:lpstr>                       1. Анексія Криму Російською Федерацією</vt:lpstr>
      <vt:lpstr>       2. Посилення сепаратизму на сході України, його підтримка з боку Кремля.</vt:lpstr>
      <vt:lpstr>Презентация PowerPoint</vt:lpstr>
      <vt:lpstr>Презентация PowerPoint</vt:lpstr>
      <vt:lpstr>Презентация PowerPoint</vt:lpstr>
      <vt:lpstr>Презентация PowerPoint</vt:lpstr>
      <vt:lpstr>   3. Вторгнення російських військ на Донбас. Іловайський та Дебальцевський котел. </vt:lpstr>
      <vt:lpstr>Презентация PowerPoint</vt:lpstr>
      <vt:lpstr>Карта проросійських акцій в Україні (березень-квітень 2014 р.)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Mykola</dc:creator>
  <cp:lastModifiedBy>HISTORY-14</cp:lastModifiedBy>
  <cp:revision>54</cp:revision>
  <dcterms:created xsi:type="dcterms:W3CDTF">2017-03-08T14:53:58Z</dcterms:created>
  <dcterms:modified xsi:type="dcterms:W3CDTF">2024-03-25T21:41:16Z</dcterms:modified>
</cp:coreProperties>
</file>